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963E"/>
    <a:srgbClr val="2CA43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707" autoAdjust="0"/>
  </p:normalViewPr>
  <p:slideViewPr>
    <p:cSldViewPr>
      <p:cViewPr>
        <p:scale>
          <a:sx n="80" d="100"/>
          <a:sy n="80" d="100"/>
        </p:scale>
        <p:origin x="-990" y="-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F18ADD-003B-44C5-B359-5C18CA6B2028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8B760-E869-49ED-8D67-EDB4CD4AF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.foolcdn.com/image/?url=https://g.foolcdn.com/editorial/images/440185/growing-baby-plants-1200.jpg&amp;w=2000&amp;op=resize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8B760-E869-49ED-8D67-EDB4CD4AFC3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image (2000×1331) (foolcdn.com)</a:t>
            </a:r>
            <a:r>
              <a:rPr lang="ru-RU" dirty="0" smtClean="0"/>
              <a:t> растение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8B760-E869-49ED-8D67-EDB4CD4AFC3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2110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4" Type="http://schemas.openxmlformats.org/officeDocument/2006/relationships/slide" Target="slide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clipart-library.com/images/6cyo8e6xi.png" TargetMode="External"/><Relationship Id="rId13" Type="http://schemas.openxmlformats.org/officeDocument/2006/relationships/hyperlink" Target="https://cdn4.vectorstock.com/i/1000x1000/09/28/a-cartoon-hunting-dog-puppy-vector-15570928.jpg" TargetMode="External"/><Relationship Id="rId3" Type="http://schemas.openxmlformats.org/officeDocument/2006/relationships/hyperlink" Target="http://gordost-russia.ru/thumb/2/-essPgM2I5Bl1biW2mtCXA/r/d/372245_rembrance-of-summer_1920x1080_h.jpg" TargetMode="External"/><Relationship Id="rId7" Type="http://schemas.openxmlformats.org/officeDocument/2006/relationships/hyperlink" Target="https://ardinnovation.no/wp-content/uploads/sites/2/2018/06/shutterstock_1030637_oDsem.jpg" TargetMode="External"/><Relationship Id="rId12" Type="http://schemas.openxmlformats.org/officeDocument/2006/relationships/hyperlink" Target="https://i.pinimg.com/originals/8b/61/df/8b61dfc226c11acfc10d8f6bcc3fac59.jpg" TargetMode="External"/><Relationship Id="rId17" Type="http://schemas.openxmlformats.org/officeDocument/2006/relationships/image" Target="../media/image17.jpeg"/><Relationship Id="rId2" Type="http://schemas.openxmlformats.org/officeDocument/2006/relationships/hyperlink" Target="http://sun-shine-kz.ucoz.ru/" TargetMode="External"/><Relationship Id="rId16" Type="http://schemas.openxmlformats.org/officeDocument/2006/relationships/hyperlink" Target="https://www.okulyk.kz/estestvoznanie/14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dn3.vectorstock.com/i/1000x1000/49/07/rocks-on-white-background-vector-27794907.jpg" TargetMode="External"/><Relationship Id="rId11" Type="http://schemas.openxmlformats.org/officeDocument/2006/relationships/hyperlink" Target="https://ds04.infourok.ru/uploads/ex/0851/00116d70-d87fab4d/hello_html_me40b0ca.png" TargetMode="External"/><Relationship Id="rId5" Type="http://schemas.openxmlformats.org/officeDocument/2006/relationships/hyperlink" Target="https://yt3.ggpht.com/a/AATXAJxTPtW6Cx6iwhvWDGedKeENLnEyBbygz__03XFD=s900-c-k-c0xffffffff-no-rj-mo" TargetMode="External"/><Relationship Id="rId15" Type="http://schemas.openxmlformats.org/officeDocument/2006/relationships/hyperlink" Target="https://image.freepik.com/free-vector/ladybug_29937-1294.jpg" TargetMode="External"/><Relationship Id="rId10" Type="http://schemas.openxmlformats.org/officeDocument/2006/relationships/hyperlink" Target="https://www.kindpng.com/picc/m/226-2266211_book-reading-illustration-school-books-png-transparent-png.png" TargetMode="External"/><Relationship Id="rId4" Type="http://schemas.openxmlformats.org/officeDocument/2006/relationships/hyperlink" Target="https://ru.freepik.com/free-icons" TargetMode="External"/><Relationship Id="rId9" Type="http://schemas.openxmlformats.org/officeDocument/2006/relationships/hyperlink" Target="https://library.kissclipart.com/20180905/xhe/kissclipart-clip-art-clipart-water-clip-art-5e22502003f935b8.png" TargetMode="External"/><Relationship Id="rId14" Type="http://schemas.openxmlformats.org/officeDocument/2006/relationships/hyperlink" Target="https://www.lada.kz/uploads/posts/2018-02/1519124046_asyki.jpe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mailto:ainash.khamit1985@gmail.com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347614"/>
            <a:ext cx="7772400" cy="84355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Растения – живые организмы</a:t>
            </a:r>
            <a:endParaRPr lang="ru-RU" sz="3600" b="1" dirty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867894"/>
            <a:ext cx="6400800" cy="93610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Естествознание </a:t>
            </a:r>
          </a:p>
          <a:p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класс</a:t>
            </a:r>
          </a:p>
        </p:txBody>
      </p:sp>
      <p:pic>
        <p:nvPicPr>
          <p:cNvPr id="4" name="Изображение 5" descr="12987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515966"/>
            <a:ext cx="360040" cy="360040"/>
          </a:xfrm>
          <a:prstGeom prst="rect">
            <a:avLst/>
          </a:prstGeom>
        </p:spPr>
      </p:pic>
      <p:pic>
        <p:nvPicPr>
          <p:cNvPr id="6" name="Изображение 4" descr="5291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267494"/>
            <a:ext cx="288000" cy="296229"/>
          </a:xfrm>
          <a:prstGeom prst="rect">
            <a:avLst/>
          </a:prstGeom>
        </p:spPr>
      </p:pic>
      <p:pic>
        <p:nvPicPr>
          <p:cNvPr id="12290" name="Picture 2" descr="Set of vector isolated black icon - notepad vector, clipboard, paper pin, notes, music, checklist, tray, schedule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lum contrast="40000"/>
          </a:blip>
          <a:srcRect l="26682" t="2718" r="52253" b="78258"/>
          <a:stretch>
            <a:fillRect/>
          </a:stretch>
        </p:blipFill>
        <p:spPr bwMode="auto">
          <a:xfrm>
            <a:off x="179512" y="195486"/>
            <a:ext cx="396000" cy="3696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11560" y="4587974"/>
            <a:ext cx="2616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Айнаш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Нурмагамбетова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52320" y="4587974"/>
            <a:ext cx="1468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Актобе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2021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39502"/>
            <a:ext cx="8229600" cy="857250"/>
          </a:xfrm>
        </p:spPr>
        <p:txBody>
          <a:bodyPr/>
          <a:lstStyle/>
          <a:p>
            <a:r>
              <a:rPr lang="ru-RU" b="1" dirty="0" smtClean="0"/>
              <a:t>Пояснительная записка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115616" y="1203598"/>
            <a:ext cx="6768752" cy="3538488"/>
          </a:xfrm>
        </p:spPr>
        <p:txBody>
          <a:bodyPr>
            <a:normAutofit fontScale="92500" lnSpcReduction="10000"/>
          </a:bodyPr>
          <a:lstStyle/>
          <a:p>
            <a:pPr lvl="0">
              <a:defRPr/>
            </a:pPr>
            <a:r>
              <a:rPr lang="ru-RU" sz="2400" dirty="0" smtClean="0">
                <a:cs typeface="Times New Roman" pitchFamily="18" charset="0"/>
              </a:rPr>
              <a:t>Данный ресурс предназначен для работы  по предмету  «Естествознание» для </a:t>
            </a:r>
            <a:r>
              <a:rPr lang="ru-RU" sz="2400" dirty="0" smtClean="0">
                <a:cs typeface="Times New Roman" pitchFamily="18" charset="0"/>
              </a:rPr>
              <a:t>обучающихся</a:t>
            </a:r>
          </a:p>
          <a:p>
            <a:pPr lvl="0">
              <a:buNone/>
              <a:defRPr/>
            </a:pPr>
            <a:r>
              <a:rPr lang="ru-RU" sz="2400" dirty="0" smtClean="0">
                <a:cs typeface="Times New Roman" pitchFamily="18" charset="0"/>
              </a:rPr>
              <a:t> </a:t>
            </a:r>
            <a:r>
              <a:rPr lang="ru-RU" sz="2400" dirty="0" smtClean="0">
                <a:cs typeface="Times New Roman" pitchFamily="18" charset="0"/>
              </a:rPr>
              <a:t>    </a:t>
            </a:r>
            <a:r>
              <a:rPr lang="ru-RU" sz="2400" dirty="0" smtClean="0">
                <a:cs typeface="Times New Roman" pitchFamily="18" charset="0"/>
              </a:rPr>
              <a:t> </a:t>
            </a:r>
            <a:r>
              <a:rPr lang="ru-RU" sz="2400" dirty="0" smtClean="0">
                <a:cs typeface="Times New Roman" pitchFamily="18" charset="0"/>
              </a:rPr>
              <a:t>1 класса  по сквозной теме «Растения».</a:t>
            </a:r>
          </a:p>
          <a:p>
            <a:pPr lvl="0">
              <a:defRPr/>
            </a:pPr>
            <a:r>
              <a:rPr lang="ru-RU" sz="2400" dirty="0" smtClean="0">
                <a:cs typeface="Times New Roman" pitchFamily="18" charset="0"/>
              </a:rPr>
              <a:t>Это интерактивное пособие можно использовать  как   дополнительный материал  по теме: </a:t>
            </a:r>
          </a:p>
          <a:p>
            <a:pPr lvl="0">
              <a:buNone/>
              <a:defRPr/>
            </a:pPr>
            <a:r>
              <a:rPr lang="ru-RU" sz="2400" dirty="0" smtClean="0">
                <a:cs typeface="Times New Roman" pitchFamily="18" charset="0"/>
              </a:rPr>
              <a:t>      «Растения – живые организмы».</a:t>
            </a:r>
          </a:p>
          <a:p>
            <a:pPr>
              <a:defRPr/>
            </a:pPr>
            <a:r>
              <a:rPr lang="ru-RU" sz="2400" dirty="0" smtClean="0"/>
              <a:t> Благодаря этому ресурсу мы </a:t>
            </a:r>
            <a:r>
              <a:rPr lang="ru-RU" sz="2400" dirty="0" smtClean="0"/>
              <a:t>реализуем  цель </a:t>
            </a:r>
            <a:r>
              <a:rPr lang="ru-RU" sz="2400" dirty="0" smtClean="0"/>
              <a:t>обучения:</a:t>
            </a:r>
          </a:p>
          <a:p>
            <a:pPr lvl="0">
              <a:buNone/>
              <a:defRPr/>
            </a:pPr>
            <a:r>
              <a:rPr lang="ru-RU" sz="2400" dirty="0" smtClean="0"/>
              <a:t>      1.2.1.1 определять основные характеристики </a:t>
            </a:r>
          </a:p>
          <a:p>
            <a:pPr lvl="0">
              <a:buNone/>
              <a:defRPr/>
            </a:pPr>
            <a:r>
              <a:rPr lang="ru-RU" sz="2400" dirty="0" smtClean="0"/>
              <a:t>       растений.</a:t>
            </a:r>
            <a:endParaRPr lang="ru-RU" sz="2400" dirty="0"/>
          </a:p>
        </p:txBody>
      </p:sp>
      <p:pic>
        <p:nvPicPr>
          <p:cNvPr id="6" name="Изображение 7" descr="dwelling-house_318-186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9" y="249494"/>
            <a:ext cx="360000" cy="36000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Использованные источники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971600" y="1275606"/>
            <a:ext cx="4038600" cy="339447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hlinkClick r:id="rId2"/>
              </a:rPr>
              <a:t>Мастер-класс</a:t>
            </a:r>
            <a:endParaRPr lang="ru-RU" dirty="0" smtClean="0">
              <a:hlinkClick r:id="rId3"/>
            </a:endParaRPr>
          </a:p>
          <a:p>
            <a:r>
              <a:rPr lang="ru-RU" dirty="0" smtClean="0">
                <a:hlinkClick r:id="rId3"/>
              </a:rPr>
              <a:t>Фон</a:t>
            </a:r>
            <a:endParaRPr lang="ru-RU" dirty="0" smtClean="0"/>
          </a:p>
          <a:p>
            <a:r>
              <a:rPr lang="ru-RU" dirty="0" smtClean="0">
                <a:hlinkClick r:id="rId4"/>
              </a:rPr>
              <a:t>Иконки</a:t>
            </a:r>
            <a:endParaRPr lang="ru-RU" dirty="0" smtClean="0"/>
          </a:p>
          <a:p>
            <a:r>
              <a:rPr lang="ru-RU" dirty="0" smtClean="0">
                <a:hlinkClick r:id="rId5"/>
              </a:rPr>
              <a:t>Дерево</a:t>
            </a:r>
            <a:endParaRPr lang="ru-RU" dirty="0" smtClean="0"/>
          </a:p>
          <a:p>
            <a:r>
              <a:rPr lang="ru-RU" dirty="0" smtClean="0">
                <a:hlinkClick r:id="rId6"/>
              </a:rPr>
              <a:t>Камни</a:t>
            </a:r>
            <a:endParaRPr lang="ru-RU" dirty="0" smtClean="0"/>
          </a:p>
          <a:p>
            <a:r>
              <a:rPr lang="ru-RU" dirty="0" smtClean="0">
                <a:hlinkClick r:id="rId7"/>
              </a:rPr>
              <a:t>Растущее растение</a:t>
            </a:r>
            <a:endParaRPr lang="ru-RU" dirty="0" smtClean="0"/>
          </a:p>
          <a:p>
            <a:r>
              <a:rPr lang="ru-RU" dirty="0" smtClean="0">
                <a:hlinkClick r:id="rId8"/>
              </a:rPr>
              <a:t>Солнце</a:t>
            </a:r>
            <a:endParaRPr lang="ru-RU" dirty="0" smtClean="0"/>
          </a:p>
          <a:p>
            <a:r>
              <a:rPr lang="ru-RU" dirty="0" smtClean="0">
                <a:hlinkClick r:id="rId9"/>
              </a:rPr>
              <a:t>Вода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0" y="1275606"/>
            <a:ext cx="4038600" cy="339447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hlinkClick r:id="rId10"/>
              </a:rPr>
              <a:t>Книги</a:t>
            </a:r>
            <a:endParaRPr lang="ru-RU" dirty="0" smtClean="0"/>
          </a:p>
          <a:p>
            <a:r>
              <a:rPr lang="ru-RU" dirty="0" smtClean="0">
                <a:hlinkClick r:id="rId11"/>
              </a:rPr>
              <a:t>Велосипед</a:t>
            </a:r>
            <a:endParaRPr lang="ru-RU" dirty="0" smtClean="0"/>
          </a:p>
          <a:p>
            <a:r>
              <a:rPr lang="ru-RU" dirty="0" smtClean="0">
                <a:hlinkClick r:id="rId12"/>
              </a:rPr>
              <a:t>Растение</a:t>
            </a:r>
            <a:endParaRPr lang="ru-RU" dirty="0" smtClean="0"/>
          </a:p>
          <a:p>
            <a:r>
              <a:rPr lang="ru-RU" dirty="0" smtClean="0">
                <a:hlinkClick r:id="rId13"/>
              </a:rPr>
              <a:t>Собака</a:t>
            </a:r>
            <a:endParaRPr lang="ru-RU" dirty="0" smtClean="0"/>
          </a:p>
          <a:p>
            <a:r>
              <a:rPr lang="ru-RU" dirty="0" err="1" smtClean="0">
                <a:hlinkClick r:id="rId14"/>
              </a:rPr>
              <a:t>Асыки</a:t>
            </a:r>
            <a:endParaRPr lang="ru-RU" dirty="0" smtClean="0"/>
          </a:p>
          <a:p>
            <a:r>
              <a:rPr lang="ru-RU" dirty="0" smtClean="0">
                <a:hlinkClick r:id="rId15"/>
              </a:rPr>
              <a:t>Насекомое</a:t>
            </a:r>
            <a:endParaRPr lang="ru-RU" dirty="0" smtClean="0"/>
          </a:p>
          <a:p>
            <a:r>
              <a:rPr lang="ru-RU" dirty="0" smtClean="0">
                <a:hlinkClick r:id="rId16"/>
              </a:rPr>
              <a:t>Подсолнух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Изображение 7" descr="dwelling-house_318-186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9" y="249494"/>
            <a:ext cx="360000" cy="36000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Айнаш</a:t>
            </a:r>
            <a:r>
              <a:rPr lang="ru-RU" b="1" dirty="0" smtClean="0"/>
              <a:t> </a:t>
            </a:r>
            <a:r>
              <a:rPr lang="ru-RU" b="1" dirty="0" err="1" smtClean="0"/>
              <a:t>Нурмагамбетова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995936" y="1203598"/>
            <a:ext cx="4474840" cy="3394472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Учитель начальных классов</a:t>
            </a:r>
          </a:p>
          <a:p>
            <a:r>
              <a:rPr lang="en-US" sz="2400" dirty="0" smtClean="0">
                <a:hlinkClick r:id="rId2"/>
              </a:rPr>
              <a:t>ainash.khamit1985@gmail.com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7" name="Изображение 7" descr="dwelling-house_318-186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9" y="249494"/>
            <a:ext cx="360000" cy="360001"/>
          </a:xfrm>
          <a:prstGeom prst="rect">
            <a:avLst/>
          </a:prstGeom>
        </p:spPr>
      </p:pic>
      <p:pic>
        <p:nvPicPr>
          <p:cNvPr id="9" name="Рисунок 8" descr="WhatsApp Image 2021-04-03 at 1.29.33 PM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9632" y="1419622"/>
            <a:ext cx="2088232" cy="28297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39502"/>
            <a:ext cx="8229600" cy="85725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В природе есть живые объекты </a:t>
            </a:r>
            <a:br>
              <a:rPr lang="ru-RU" sz="3600" b="1" dirty="0" smtClean="0"/>
            </a:br>
            <a:r>
              <a:rPr lang="ru-RU" sz="3600" b="1" dirty="0" smtClean="0"/>
              <a:t>и неживые предметы</a:t>
            </a:r>
            <a:endParaRPr lang="ru-RU" sz="3600" b="1" dirty="0"/>
          </a:p>
        </p:txBody>
      </p:sp>
      <p:pic>
        <p:nvPicPr>
          <p:cNvPr id="8" name="Содержимое 7" descr="rocks-on-white-background-vector-27794907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 b="16899"/>
          <a:stretch>
            <a:fillRect/>
          </a:stretch>
        </p:blipFill>
        <p:spPr>
          <a:xfrm>
            <a:off x="5004048" y="1635646"/>
            <a:ext cx="3391908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Содержимое 9" descr="unnamed (1).jpg"/>
          <p:cNvPicPr>
            <a:picLocks noGrp="1" noChangeAspect="1"/>
          </p:cNvPicPr>
          <p:nvPr>
            <p:ph sz="half" idx="1"/>
          </p:nvPr>
        </p:nvPicPr>
        <p:blipFill>
          <a:blip r:embed="rId5" cstate="print"/>
          <a:stretch>
            <a:fillRect/>
          </a:stretch>
        </p:blipFill>
        <p:spPr>
          <a:xfrm>
            <a:off x="683568" y="1635646"/>
            <a:ext cx="3312368" cy="2914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31640" y="3363838"/>
            <a:ext cx="646048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 Растения – это живые организмы.</a:t>
            </a:r>
          </a:p>
          <a:p>
            <a:pPr algn="ctr"/>
            <a:r>
              <a:rPr lang="ru-RU" sz="2800" b="1" dirty="0" smtClean="0"/>
              <a:t> Они могут расти, питаться, дышать.</a:t>
            </a:r>
          </a:p>
          <a:p>
            <a:pPr algn="ctr"/>
            <a:r>
              <a:rPr lang="ru-RU" sz="2800" b="1" dirty="0" smtClean="0"/>
              <a:t> А также дают жизнь новым растениям.</a:t>
            </a:r>
            <a:endParaRPr lang="ru-RU" sz="2800" b="1" dirty="0"/>
          </a:p>
        </p:txBody>
      </p:sp>
      <p:pic>
        <p:nvPicPr>
          <p:cNvPr id="7" name="Содержимое 6" descr="shutterstock_1030637_oDsem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123728" y="483518"/>
            <a:ext cx="4608512" cy="2675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6cyo8e6xi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l="-704" r="-1132" b="12914"/>
          <a:stretch>
            <a:fillRect/>
          </a:stretch>
        </p:blipFill>
        <p:spPr>
          <a:xfrm>
            <a:off x="755576" y="699542"/>
            <a:ext cx="3528392" cy="2955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8" descr="kissclipart-clip-art-clipart-water-clip-art-5e22502003f935b8.pn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 r="5605"/>
          <a:stretch>
            <a:fillRect/>
          </a:stretch>
        </p:blipFill>
        <p:spPr>
          <a:xfrm>
            <a:off x="4788024" y="699542"/>
            <a:ext cx="3528392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899592" y="4155926"/>
            <a:ext cx="73525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Солнце и вода  относятся к неживой </a:t>
            </a:r>
            <a:r>
              <a:rPr lang="ru-RU" sz="2800" b="1" dirty="0" smtClean="0"/>
              <a:t>природе.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26-2266211_book-reading-illustration-school-books-png-transparent-png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555526"/>
            <a:ext cx="3357262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Содержимое 9" descr="hello_html_me40b0ca.pn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 l="12377" r="10954" b="6027"/>
          <a:stretch>
            <a:fillRect/>
          </a:stretch>
        </p:blipFill>
        <p:spPr>
          <a:xfrm>
            <a:off x="5148064" y="555526"/>
            <a:ext cx="3331655" cy="30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331640" y="3939902"/>
            <a:ext cx="64802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Неживые предметы не могут расти и питаться.</a:t>
            </a:r>
          </a:p>
          <a:p>
            <a:pPr algn="ctr"/>
            <a:r>
              <a:rPr lang="ru-RU" sz="2400" b="1" dirty="0" smtClean="0"/>
              <a:t>Также они не дышат и не дают потомство.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8b61dfc226c11acfc10d8f6bcc3fac59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b="8762"/>
          <a:stretch>
            <a:fillRect/>
          </a:stretch>
        </p:blipFill>
        <p:spPr>
          <a:xfrm>
            <a:off x="611560" y="555526"/>
            <a:ext cx="3456384" cy="30966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a-cartoon-hunting-dog-puppy-vector-15570928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 b="8762"/>
          <a:stretch>
            <a:fillRect/>
          </a:stretch>
        </p:blipFill>
        <p:spPr>
          <a:xfrm>
            <a:off x="4788024" y="555526"/>
            <a:ext cx="3465781" cy="30966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95536" y="4083918"/>
            <a:ext cx="82899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Растения, как и животные, являются живыми организмами.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19672" y="3723878"/>
            <a:ext cx="56843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err="1" smtClean="0"/>
              <a:t>Асык</a:t>
            </a:r>
            <a:r>
              <a:rPr lang="ru-RU" sz="2400" b="1" dirty="0" smtClean="0"/>
              <a:t> – это кость животного. </a:t>
            </a:r>
          </a:p>
          <a:p>
            <a:pPr algn="ctr"/>
            <a:r>
              <a:rPr lang="ru-RU" sz="2400" b="1" dirty="0" err="1" smtClean="0"/>
              <a:t>Асыки</a:t>
            </a:r>
            <a:r>
              <a:rPr lang="ru-RU" sz="2400" b="1" dirty="0" smtClean="0"/>
              <a:t> относятся к неживым предметам.</a:t>
            </a:r>
          </a:p>
          <a:p>
            <a:pPr algn="ctr"/>
            <a:r>
              <a:rPr lang="ru-RU" sz="2400" b="1" dirty="0" smtClean="0"/>
              <a:t>Они были частью живых организмов.</a:t>
            </a:r>
            <a:endParaRPr lang="ru-RU" sz="2400" b="1" dirty="0"/>
          </a:p>
        </p:txBody>
      </p:sp>
      <p:pic>
        <p:nvPicPr>
          <p:cNvPr id="6" name="Рисунок 5" descr="1519124046_asyki.jpeg"/>
          <p:cNvPicPr>
            <a:picLocks noChangeAspect="1"/>
          </p:cNvPicPr>
          <p:nvPr/>
        </p:nvPicPr>
        <p:blipFill>
          <a:blip r:embed="rId3" cstate="print"/>
          <a:srcRect l="10500" t="26600" r="10751"/>
          <a:stretch>
            <a:fillRect/>
          </a:stretch>
        </p:blipFill>
        <p:spPr>
          <a:xfrm>
            <a:off x="2195736" y="411510"/>
            <a:ext cx="4680520" cy="3271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adybug_29937-129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99592" y="1131590"/>
            <a:ext cx="3024336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220072" y="1131590"/>
            <a:ext cx="3024336" cy="3024336"/>
          </a:xfrm>
          <a:prstGeom prst="rect">
            <a:avLst/>
          </a:prstGeom>
          <a:solidFill>
            <a:srgbClr val="92D050"/>
          </a:solidFill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Кто изображён на картинке</a:t>
            </a:r>
            <a:r>
              <a:rPr lang="ru-RU" sz="2400" b="1" dirty="0" smtClean="0">
                <a:solidFill>
                  <a:schemeClr val="tx1"/>
                </a:solidFill>
              </a:rPr>
              <a:t>?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 какому объекту относится насекомое</a:t>
            </a:r>
            <a:r>
              <a:rPr lang="ru-RU" sz="2400" b="1" dirty="0" smtClean="0">
                <a:solidFill>
                  <a:schemeClr val="tx1"/>
                </a:solidFill>
              </a:rPr>
              <a:t>?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Почему?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нимок экрана (34)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11760" y="411510"/>
            <a:ext cx="4234878" cy="27434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339752" y="3435846"/>
            <a:ext cx="45481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Сравни камень и растение.</a:t>
            </a:r>
          </a:p>
          <a:p>
            <a:pPr algn="ctr"/>
            <a:r>
              <a:rPr lang="ru-RU" sz="2400" b="1" dirty="0" smtClean="0"/>
              <a:t>Что ты заметил?</a:t>
            </a:r>
          </a:p>
          <a:p>
            <a:pPr algn="ctr"/>
            <a:r>
              <a:rPr lang="ru-RU" sz="2400" b="1" dirty="0" smtClean="0"/>
              <a:t>Как узнать, что растение живое?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974</TotalTime>
  <Words>215</Words>
  <Application>Microsoft Office PowerPoint</Application>
  <PresentationFormat>Экран (16:9)</PresentationFormat>
  <Paragraphs>59</Paragraphs>
  <Slides>12</Slides>
  <Notes>2</Notes>
  <HiddenSlides>3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Растения – живые организмы</vt:lpstr>
      <vt:lpstr>В природе есть живые объекты  и неживые предметы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Пояснительная записка</vt:lpstr>
      <vt:lpstr>Использованные источники</vt:lpstr>
      <vt:lpstr>Айнаш Нурмагамбетова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87</cp:revision>
  <dcterms:created xsi:type="dcterms:W3CDTF">2021-04-01T12:40:37Z</dcterms:created>
  <dcterms:modified xsi:type="dcterms:W3CDTF">2021-04-03T09:50:45Z</dcterms:modified>
</cp:coreProperties>
</file>